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6"/>
  </p:notesMasterIdLst>
  <p:sldIdLst>
    <p:sldId id="282" r:id="rId2"/>
    <p:sldId id="275" r:id="rId3"/>
    <p:sldId id="276" r:id="rId4"/>
    <p:sldId id="283" r:id="rId5"/>
    <p:sldId id="272" r:id="rId6"/>
    <p:sldId id="256" r:id="rId7"/>
    <p:sldId id="277" r:id="rId8"/>
    <p:sldId id="278" r:id="rId9"/>
    <p:sldId id="286" r:id="rId10"/>
    <p:sldId id="279" r:id="rId11"/>
    <p:sldId id="280" r:id="rId12"/>
    <p:sldId id="281" r:id="rId13"/>
    <p:sldId id="287" r:id="rId14"/>
    <p:sldId id="28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D72284F-9A52-4A46-8D87-9C8206FE7DB3}">
          <p14:sldIdLst>
            <p14:sldId id="282"/>
            <p14:sldId id="275"/>
            <p14:sldId id="276"/>
            <p14:sldId id="283"/>
            <p14:sldId id="272"/>
            <p14:sldId id="256"/>
            <p14:sldId id="277"/>
            <p14:sldId id="278"/>
            <p14:sldId id="286"/>
            <p14:sldId id="279"/>
            <p14:sldId id="280"/>
            <p14:sldId id="281"/>
          </p14:sldIdLst>
        </p14:section>
        <p14:section name="Untitled Section" id="{97BE3C41-8BDC-42A0-B224-26EB7694B657}">
          <p14:sldIdLst>
            <p14:sldId id="287"/>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6" autoAdjust="0"/>
    <p:restoredTop sz="94660"/>
  </p:normalViewPr>
  <p:slideViewPr>
    <p:cSldViewPr snapToGrid="0">
      <p:cViewPr varScale="1">
        <p:scale>
          <a:sx n="100" d="100"/>
          <a:sy n="100" d="100"/>
        </p:scale>
        <p:origin x="96"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84DBFF-E3BE-4628-BF64-DC9D77A4C952}" type="datetimeFigureOut">
              <a:rPr lang="en-US" smtClean="0"/>
              <a:t>9/19/2025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BAAB9A-26D0-43A5-B2B7-A56F78723B85}" type="slidenum">
              <a:rPr lang="en-US" smtClean="0"/>
              <a:t>‹#›</a:t>
            </a:fld>
            <a:endParaRPr lang="en-US" dirty="0"/>
          </a:p>
        </p:txBody>
      </p:sp>
    </p:spTree>
    <p:extLst>
      <p:ext uri="{BB962C8B-B14F-4D97-AF65-F5344CB8AC3E}">
        <p14:creationId xmlns:p14="http://schemas.microsoft.com/office/powerpoint/2010/main" val="2631019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E527D-3944-25DF-AC0D-C84CC8990C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2AEE85-56F9-06DC-9644-213A072DF4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C5EEE2-7273-9D2B-F56C-55DC9FFEEB80}"/>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5" name="Footer Placeholder 4">
            <a:extLst>
              <a:ext uri="{FF2B5EF4-FFF2-40B4-BE49-F238E27FC236}">
                <a16:creationId xmlns:a16="http://schemas.microsoft.com/office/drawing/2014/main" id="{5FADA5C5-826C-1B40-B1F1-67E1F720805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F0D91C-A228-4DF2-C830-0A1B8617A7D9}"/>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239189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2E860-FD5F-4EAD-B7D8-797E77D799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6B6990-9299-443E-2710-8BC5EDAC6E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4826CB-B575-DF7E-AC0B-1B3618228D51}"/>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5" name="Footer Placeholder 4">
            <a:extLst>
              <a:ext uri="{FF2B5EF4-FFF2-40B4-BE49-F238E27FC236}">
                <a16:creationId xmlns:a16="http://schemas.microsoft.com/office/drawing/2014/main" id="{28B88142-CB1A-46CB-B1FB-ACE13FC2FC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8C5E85-F8EF-DD40-49AC-FDEB9B435DAB}"/>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297493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5AA05F-FF37-FD50-FC8D-871966F5F8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6BAA36-F855-2444-BE0B-B53F14C2A1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6CEFBE-D29A-0C82-901F-885C6E1E91C9}"/>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5" name="Footer Placeholder 4">
            <a:extLst>
              <a:ext uri="{FF2B5EF4-FFF2-40B4-BE49-F238E27FC236}">
                <a16:creationId xmlns:a16="http://schemas.microsoft.com/office/drawing/2014/main" id="{F7E02A27-186A-3353-AE54-D750E5A40B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67D8810-5615-B05F-F705-E22520E2594C}"/>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556275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AEED3-1B76-8548-F441-2D69B7C67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7BDFD2-9CD2-476D-B133-E59B719D03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5F604-7650-778D-0CCC-1CBC73E019F5}"/>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5" name="Footer Placeholder 4">
            <a:extLst>
              <a:ext uri="{FF2B5EF4-FFF2-40B4-BE49-F238E27FC236}">
                <a16:creationId xmlns:a16="http://schemas.microsoft.com/office/drawing/2014/main" id="{C0A13679-9931-A69F-F0B4-3E461689E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F8D1F3-60AB-6CCB-325F-43CF524FFCC9}"/>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1264063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A89DC-8B49-4D02-C7F9-2CA6251DA7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1050DF-0FBD-2C50-0594-660CCC09E97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83C004-087B-770B-0432-395AFFEB0236}"/>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5" name="Footer Placeholder 4">
            <a:extLst>
              <a:ext uri="{FF2B5EF4-FFF2-40B4-BE49-F238E27FC236}">
                <a16:creationId xmlns:a16="http://schemas.microsoft.com/office/drawing/2014/main" id="{B3ED2D42-03AC-C22E-8A25-EBB95FD7C10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ADBDBD-FB67-B554-359E-7F1009061713}"/>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66009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5D7DF-2959-272F-A4D8-CB4934F4C0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4B0142-0708-EB6C-17A4-A34E49FAAC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FD075B-C811-5458-C308-CE358D64E9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2D56BE-3001-98AF-99DC-10DDEC7EA390}"/>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6" name="Footer Placeholder 5">
            <a:extLst>
              <a:ext uri="{FF2B5EF4-FFF2-40B4-BE49-F238E27FC236}">
                <a16:creationId xmlns:a16="http://schemas.microsoft.com/office/drawing/2014/main" id="{4A215E14-190A-4F83-3F1E-F3B76C977E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E5F2D4C-6ABF-5F1E-4114-15C392EFB6EB}"/>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4289551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822AC-7446-2A97-54EE-A9BF408C9B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C81B72-6E52-6F27-9B26-9509B12065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4E3C0A-CF73-1E86-953E-35DA9AE9E6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E3DE82-3D91-243F-6D53-EBCD4AFF8E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B102AC-8183-5D80-7093-1458406F94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43C205-945F-A467-40F6-3295489C9A49}"/>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8" name="Footer Placeholder 7">
            <a:extLst>
              <a:ext uri="{FF2B5EF4-FFF2-40B4-BE49-F238E27FC236}">
                <a16:creationId xmlns:a16="http://schemas.microsoft.com/office/drawing/2014/main" id="{7E352393-8959-2F76-4499-4F8C9CB61D6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3FEF6F-A078-675B-72CB-7DB5E7EAF503}"/>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295759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50A39-2F1F-36AB-340F-0FB0EC9D1E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25F403-E094-3E41-2CD2-EFBD34695E0C}"/>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4" name="Footer Placeholder 3">
            <a:extLst>
              <a:ext uri="{FF2B5EF4-FFF2-40B4-BE49-F238E27FC236}">
                <a16:creationId xmlns:a16="http://schemas.microsoft.com/office/drawing/2014/main" id="{64274FFB-A2C2-8C7B-E9D1-044417E87C8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E6886D-253A-A8C7-21FC-636FC16DEC49}"/>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1564593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4F95F7-ED41-3354-E1C7-E453C5DCB57B}"/>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3" name="Footer Placeholder 2">
            <a:extLst>
              <a:ext uri="{FF2B5EF4-FFF2-40B4-BE49-F238E27FC236}">
                <a16:creationId xmlns:a16="http://schemas.microsoft.com/office/drawing/2014/main" id="{55793FA2-8F5C-1CFF-2223-D8176B996DD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7576E3F-6242-751B-8572-E14F6395DED4}"/>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116745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C50FA-9FAB-CEB4-BEE9-9E4E2A5175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E9C0D7-6441-737C-5CF4-66DBF7FF5A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8054DC-A955-1E5C-1915-126C6146D2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F075A3-A1AF-06A2-3ABE-44A136FAE3E3}"/>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6" name="Footer Placeholder 5">
            <a:extLst>
              <a:ext uri="{FF2B5EF4-FFF2-40B4-BE49-F238E27FC236}">
                <a16:creationId xmlns:a16="http://schemas.microsoft.com/office/drawing/2014/main" id="{DD502E2B-6C07-4914-8917-F9E3F69B84F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2A2241C-0BCF-9674-3559-0A8D5B4CBCA7}"/>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66273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45F65-EB77-DC59-F54D-D66197CABE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23D58F-D2FA-4AD0-862E-130E511A7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22D4E12-B4E1-76E3-FEEA-F499E3AA5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3B2047-60F9-AF4B-7341-24BFD1EB7AF7}"/>
              </a:ext>
            </a:extLst>
          </p:cNvPr>
          <p:cNvSpPr>
            <a:spLocks noGrp="1"/>
          </p:cNvSpPr>
          <p:nvPr>
            <p:ph type="dt" sz="half" idx="10"/>
          </p:nvPr>
        </p:nvSpPr>
        <p:spPr/>
        <p:txBody>
          <a:bodyPr/>
          <a:lstStyle/>
          <a:p>
            <a:fld id="{DC3D1A7A-5AAC-4D85-9DDA-F18B7D19B1B5}" type="datetimeFigureOut">
              <a:rPr lang="en-US" smtClean="0"/>
              <a:t>9/19/2025</a:t>
            </a:fld>
            <a:endParaRPr lang="en-US" dirty="0"/>
          </a:p>
        </p:txBody>
      </p:sp>
      <p:sp>
        <p:nvSpPr>
          <p:cNvPr id="6" name="Footer Placeholder 5">
            <a:extLst>
              <a:ext uri="{FF2B5EF4-FFF2-40B4-BE49-F238E27FC236}">
                <a16:creationId xmlns:a16="http://schemas.microsoft.com/office/drawing/2014/main" id="{A9AEAD19-4746-6B32-ED98-6CA19C59A25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FBC7795-5120-C84B-90D9-CC4EFFA59052}"/>
              </a:ext>
            </a:extLst>
          </p:cNvPr>
          <p:cNvSpPr>
            <a:spLocks noGrp="1"/>
          </p:cNvSpPr>
          <p:nvPr>
            <p:ph type="sldNum" sz="quarter" idx="12"/>
          </p:nvPr>
        </p:nvSpPr>
        <p:spPr/>
        <p:txBody>
          <a:bodyPr/>
          <a:lstStyle/>
          <a:p>
            <a:fld id="{85184D58-083B-468A-9492-181CB0F5C411}" type="slidenum">
              <a:rPr lang="en-US" smtClean="0"/>
              <a:t>‹#›</a:t>
            </a:fld>
            <a:endParaRPr lang="en-US" dirty="0"/>
          </a:p>
        </p:txBody>
      </p:sp>
    </p:spTree>
    <p:extLst>
      <p:ext uri="{BB962C8B-B14F-4D97-AF65-F5344CB8AC3E}">
        <p14:creationId xmlns:p14="http://schemas.microsoft.com/office/powerpoint/2010/main" val="3089161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B599EE-363F-ED46-1799-631A705379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312BE1-BA1E-3797-425D-BD824EC494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A9C60B-DC2B-3A02-D913-6A6725521E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3D1A7A-5AAC-4D85-9DDA-F18B7D19B1B5}" type="datetimeFigureOut">
              <a:rPr lang="en-US" smtClean="0"/>
              <a:t>9/19/2025</a:t>
            </a:fld>
            <a:endParaRPr lang="en-US" dirty="0"/>
          </a:p>
        </p:txBody>
      </p:sp>
      <p:sp>
        <p:nvSpPr>
          <p:cNvPr id="5" name="Footer Placeholder 4">
            <a:extLst>
              <a:ext uri="{FF2B5EF4-FFF2-40B4-BE49-F238E27FC236}">
                <a16:creationId xmlns:a16="http://schemas.microsoft.com/office/drawing/2014/main" id="{DDBC70EB-E448-4C2B-BB20-EEE48FF389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622EEA2-7847-8E24-EB17-F582B1FE20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184D58-083B-468A-9492-181CB0F5C411}" type="slidenum">
              <a:rPr lang="en-US" smtClean="0"/>
              <a:t>‹#›</a:t>
            </a:fld>
            <a:endParaRPr lang="en-US" dirty="0"/>
          </a:p>
        </p:txBody>
      </p:sp>
    </p:spTree>
    <p:extLst>
      <p:ext uri="{BB962C8B-B14F-4D97-AF65-F5344CB8AC3E}">
        <p14:creationId xmlns:p14="http://schemas.microsoft.com/office/powerpoint/2010/main" val="260308605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josephsmithpapers.org/paper-summary/letter-from-orson-hyde-15june-1841/1#14411101165420819766"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FC3D-065E-E565-2EDA-656DD0CB8CD2}"/>
              </a:ext>
            </a:extLst>
          </p:cNvPr>
          <p:cNvSpPr>
            <a:spLocks noGrp="1"/>
          </p:cNvSpPr>
          <p:nvPr>
            <p:ph type="title"/>
          </p:nvPr>
        </p:nvSpPr>
        <p:spPr>
          <a:xfrm>
            <a:off x="684212" y="5063065"/>
            <a:ext cx="8534400" cy="1507067"/>
          </a:xfrm>
        </p:spPr>
        <p:txBody>
          <a:bodyPr/>
          <a:lstStyle/>
          <a:p>
            <a:r>
              <a:rPr lang="en-US" dirty="0"/>
              <a:t>About the Sharon Institute</a:t>
            </a:r>
          </a:p>
        </p:txBody>
      </p:sp>
      <p:sp>
        <p:nvSpPr>
          <p:cNvPr id="3" name="Content Placeholder 2">
            <a:extLst>
              <a:ext uri="{FF2B5EF4-FFF2-40B4-BE49-F238E27FC236}">
                <a16:creationId xmlns:a16="http://schemas.microsoft.com/office/drawing/2014/main" id="{78C62231-0F18-0FAA-D5F1-E93C8B5AEC31}"/>
              </a:ext>
            </a:extLst>
          </p:cNvPr>
          <p:cNvSpPr>
            <a:spLocks noGrp="1"/>
          </p:cNvSpPr>
          <p:nvPr>
            <p:ph idx="1"/>
          </p:nvPr>
        </p:nvSpPr>
        <p:spPr>
          <a:xfrm>
            <a:off x="684212" y="287868"/>
            <a:ext cx="8534400" cy="3615267"/>
          </a:xfrm>
        </p:spPr>
        <p:txBody>
          <a:bodyPr/>
          <a:lstStyle/>
          <a:p>
            <a:endParaRPr lang="en-US" dirty="0"/>
          </a:p>
        </p:txBody>
      </p:sp>
    </p:spTree>
    <p:extLst>
      <p:ext uri="{BB962C8B-B14F-4D97-AF65-F5344CB8AC3E}">
        <p14:creationId xmlns:p14="http://schemas.microsoft.com/office/powerpoint/2010/main" val="3152979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83CD06-695D-E989-28DE-73F5895D8D4A}"/>
              </a:ext>
            </a:extLst>
          </p:cNvPr>
          <p:cNvSpPr txBox="1"/>
          <p:nvPr/>
        </p:nvSpPr>
        <p:spPr>
          <a:xfrm>
            <a:off x="284239" y="740756"/>
            <a:ext cx="11234056" cy="6186309"/>
          </a:xfrm>
          <a:prstGeom prst="rect">
            <a:avLst/>
          </a:prstGeom>
          <a:noFill/>
        </p:spPr>
        <p:txBody>
          <a:bodyPr wrap="square">
            <a:spAutoFit/>
          </a:bodyPr>
          <a:lstStyle/>
          <a:p>
            <a:pPr algn="l" fontAlgn="base">
              <a:buFont typeface="Arial" panose="020B0604020202020204" pitchFamily="34" charset="0"/>
              <a:buChar char="•"/>
            </a:pPr>
            <a:r>
              <a:rPr lang="en-US" b="0" i="0" dirty="0">
                <a:solidFill>
                  <a:srgbClr val="343434"/>
                </a:solidFill>
                <a:effectLst/>
                <a:latin typeface="inherit"/>
              </a:rPr>
              <a:t>What is the Christian message, the “good news” in the context of every subject, i.e. where do we find Christ in our intellectual lives and our subjects of study in a “fallen world?” If He’s in there,  is He the one you really know?</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including the divine nature, origins, and eternal potential of the human soul, and what difference our understanding of this makes.</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of knowledge in your area of study, the varying kinds and varying sources of knowledge itself.  What counts as knowledge in this discipline and elsewhere and how this knowledge might fold into Christian understandings of knowledge and truth.</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origins of and the anchor for morality, moral principles, and moral sensibility. What a Christian understanding adds to, or requires of, our theories and approaches to morality.</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and purpose of human life—the </a:t>
            </a:r>
            <a:r>
              <a:rPr lang="en-US" b="0" i="1" dirty="0">
                <a:solidFill>
                  <a:srgbClr val="343434"/>
                </a:solidFill>
                <a:effectLst/>
                <a:latin typeface="inherit"/>
              </a:rPr>
              <a:t>telos</a:t>
            </a:r>
            <a:r>
              <a:rPr lang="en-US" b="0" i="0" dirty="0">
                <a:solidFill>
                  <a:srgbClr val="343434"/>
                </a:solidFill>
                <a:effectLst/>
                <a:latin typeface="inherit"/>
              </a:rPr>
              <a:t> and the “wherefore”</a:t>
            </a:r>
            <a:r>
              <a:rPr lang="en-US" b="0" i="0" dirty="0">
                <a:solidFill>
                  <a:srgbClr val="343434"/>
                </a:solidFill>
                <a:effectLst/>
                <a:latin typeface="Spectral"/>
              </a:rPr>
              <a:t> </a:t>
            </a:r>
            <a:r>
              <a:rPr lang="en-US" b="0" i="0" dirty="0">
                <a:solidFill>
                  <a:srgbClr val="343434"/>
                </a:solidFill>
                <a:effectLst/>
                <a:latin typeface="inherit"/>
              </a:rPr>
              <a:t>of life and of living souls.</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How to understand our fundamental human nature, and what light this might cast on the problem of evil, including the universal need for atonement?</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and importance of families and family life.</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origins, and meaning of human sexuality and its inherently moral and inherently agentic character.</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A comprehensive, recognizably Christian “ethic of life,” or some similar guide to social and personal responsibility, and respect for all human life.</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Transcendence as it is essential to religion and to intellectual understandings of all meaningful human actions, social theories, and meanings.</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What, for Christians, constitutes the good and flourishing life over against what constitutes such a life in the context of our disciplines and the secular world.</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and relationship of the </a:t>
            </a:r>
            <a:r>
              <a:rPr lang="en-US" b="0" i="1" dirty="0">
                <a:solidFill>
                  <a:srgbClr val="343434"/>
                </a:solidFill>
                <a:effectLst/>
                <a:latin typeface="inherit"/>
              </a:rPr>
              <a:t>good</a:t>
            </a:r>
            <a:r>
              <a:rPr lang="en-US" b="0" i="0" dirty="0">
                <a:solidFill>
                  <a:srgbClr val="343434"/>
                </a:solidFill>
                <a:effectLst/>
                <a:latin typeface="inherit"/>
              </a:rPr>
              <a:t> and the </a:t>
            </a:r>
            <a:r>
              <a:rPr lang="en-US" b="0" i="1" dirty="0">
                <a:solidFill>
                  <a:srgbClr val="343434"/>
                </a:solidFill>
                <a:effectLst/>
                <a:latin typeface="inherit"/>
              </a:rPr>
              <a:t>beautiful</a:t>
            </a:r>
            <a:r>
              <a:rPr lang="en-US" b="0" i="0" dirty="0">
                <a:solidFill>
                  <a:srgbClr val="343434"/>
                </a:solidFill>
                <a:effectLst/>
                <a:latin typeface="inherit"/>
              </a:rPr>
              <a:t>—virtue and art.</a:t>
            </a:r>
            <a:endParaRPr lang="en-US" b="0" i="0" dirty="0">
              <a:solidFill>
                <a:srgbClr val="343434"/>
              </a:solidFill>
              <a:effectLst/>
              <a:latin typeface="Spectral"/>
            </a:endParaRPr>
          </a:p>
          <a:p>
            <a:pPr algn="l" fontAlgn="base">
              <a:buFont typeface="Arial" panose="020B0604020202020204" pitchFamily="34" charset="0"/>
              <a:buChar char="•"/>
            </a:pPr>
            <a:r>
              <a:rPr lang="en-US" b="0" i="0" dirty="0">
                <a:solidFill>
                  <a:srgbClr val="343434"/>
                </a:solidFill>
                <a:effectLst/>
                <a:latin typeface="inherit"/>
              </a:rPr>
              <a:t>The nature and content of a “Christian take” on each and all academic disciplines.</a:t>
            </a:r>
            <a:endParaRPr lang="en-US" b="0" i="0" dirty="0">
              <a:solidFill>
                <a:srgbClr val="343434"/>
              </a:solidFill>
              <a:effectLst/>
              <a:latin typeface="Spectral"/>
            </a:endParaRPr>
          </a:p>
        </p:txBody>
      </p:sp>
      <p:sp>
        <p:nvSpPr>
          <p:cNvPr id="2" name="TextBox 1">
            <a:extLst>
              <a:ext uri="{FF2B5EF4-FFF2-40B4-BE49-F238E27FC236}">
                <a16:creationId xmlns:a16="http://schemas.microsoft.com/office/drawing/2014/main" id="{9DE7CC75-74F3-72D9-8D13-7E1BCDDE1578}"/>
              </a:ext>
            </a:extLst>
          </p:cNvPr>
          <p:cNvSpPr txBox="1"/>
          <p:nvPr/>
        </p:nvSpPr>
        <p:spPr>
          <a:xfrm>
            <a:off x="186267" y="66401"/>
            <a:ext cx="12005733" cy="707886"/>
          </a:xfrm>
          <a:prstGeom prst="rect">
            <a:avLst/>
          </a:prstGeom>
          <a:noFill/>
        </p:spPr>
        <p:txBody>
          <a:bodyPr wrap="square" rtlCol="0">
            <a:spAutoFit/>
          </a:bodyPr>
          <a:lstStyle/>
          <a:p>
            <a:r>
              <a:rPr lang="en-US" sz="2000" b="1" dirty="0"/>
              <a:t>One Set of Academic/Scholarly Issues in which the Restored Gospel Might Well Make a Profound Difference</a:t>
            </a:r>
          </a:p>
        </p:txBody>
      </p:sp>
    </p:spTree>
    <p:extLst>
      <p:ext uri="{BB962C8B-B14F-4D97-AF65-F5344CB8AC3E}">
        <p14:creationId xmlns:p14="http://schemas.microsoft.com/office/powerpoint/2010/main" val="374087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DA994-50F4-C808-3FC8-2B54DA1F1C5E}"/>
              </a:ext>
            </a:extLst>
          </p:cNvPr>
          <p:cNvSpPr>
            <a:spLocks noGrp="1"/>
          </p:cNvSpPr>
          <p:nvPr>
            <p:ph type="ctrTitle"/>
          </p:nvPr>
        </p:nvSpPr>
        <p:spPr>
          <a:xfrm>
            <a:off x="361843" y="0"/>
            <a:ext cx="10996720" cy="4243387"/>
          </a:xfrm>
        </p:spPr>
        <p:txBody>
          <a:bodyPr>
            <a:noAutofit/>
          </a:bodyPr>
          <a:lstStyle/>
          <a:p>
            <a:r>
              <a:rPr lang="en-US" sz="3200" b="0" i="0" dirty="0">
                <a:solidFill>
                  <a:srgbClr val="343434"/>
                </a:solidFill>
                <a:effectLst/>
                <a:latin typeface="inherit"/>
              </a:rPr>
              <a:t>Turning attention to a (somewhat) distinctly LDS formulation of a similar set of questions and issues, I have found helpful a general conference address </a:t>
            </a:r>
            <a:r>
              <a:rPr lang="en-US" sz="3200" b="1" i="0" dirty="0">
                <a:solidFill>
                  <a:srgbClr val="343434"/>
                </a:solidFill>
                <a:effectLst/>
                <a:latin typeface="inherit"/>
              </a:rPr>
              <a:t>by President Dallin H. Oaks (</a:t>
            </a:r>
            <a:r>
              <a:rPr lang="en-US" sz="3200" b="1" i="1" dirty="0">
                <a:solidFill>
                  <a:srgbClr val="343434"/>
                </a:solidFill>
                <a:effectLst/>
                <a:latin typeface="inherit"/>
              </a:rPr>
              <a:t>Truth and the Plan</a:t>
            </a:r>
            <a:r>
              <a:rPr lang="en-US" sz="3200" b="1" i="0" dirty="0">
                <a:solidFill>
                  <a:srgbClr val="343434"/>
                </a:solidFill>
                <a:effectLst/>
                <a:latin typeface="inherit"/>
              </a:rPr>
              <a:t>, October 2018).  These are found in a list of what he referred to as “restored gospel truths that are fundamental to the doctrine of The Church of Jesus Christ of Latter-day Saints.”  </a:t>
            </a:r>
            <a:r>
              <a:rPr lang="en-US" sz="3200" b="0" i="0" dirty="0">
                <a:solidFill>
                  <a:srgbClr val="343434"/>
                </a:solidFill>
                <a:effectLst/>
                <a:latin typeface="inherit"/>
              </a:rPr>
              <a:t>They were not presented by President Oaks in a form intended to make salient their scholarly implications; however, the implications should be clear</a:t>
            </a:r>
            <a:endParaRPr lang="en-US" sz="3200" dirty="0"/>
          </a:p>
        </p:txBody>
      </p:sp>
      <p:sp>
        <p:nvSpPr>
          <p:cNvPr id="4" name="TextBox 3">
            <a:extLst>
              <a:ext uri="{FF2B5EF4-FFF2-40B4-BE49-F238E27FC236}">
                <a16:creationId xmlns:a16="http://schemas.microsoft.com/office/drawing/2014/main" id="{D2005B28-6309-2485-8497-E06B4AE639C9}"/>
              </a:ext>
            </a:extLst>
          </p:cNvPr>
          <p:cNvSpPr txBox="1"/>
          <p:nvPr/>
        </p:nvSpPr>
        <p:spPr>
          <a:xfrm>
            <a:off x="118086" y="4303455"/>
            <a:ext cx="11484234" cy="2554545"/>
          </a:xfrm>
          <a:prstGeom prst="rect">
            <a:avLst/>
          </a:prstGeom>
          <a:noFill/>
        </p:spPr>
        <p:txBody>
          <a:bodyPr wrap="none" rtlCol="0">
            <a:spAutoFit/>
          </a:bodyPr>
          <a:lstStyle/>
          <a:p>
            <a:r>
              <a:rPr lang="en-US" sz="3200" dirty="0"/>
              <a:t>Keep in mind that we may have to tackle some of these things at </a:t>
            </a:r>
          </a:p>
          <a:p>
            <a:r>
              <a:rPr lang="en-US" sz="3200" dirty="0"/>
              <a:t>a deep philosophical level, others at a more conceptual, or </a:t>
            </a:r>
          </a:p>
          <a:p>
            <a:r>
              <a:rPr lang="en-US" sz="3200" dirty="0"/>
              <a:t>theoretical level, and some, perhaps even at an empirical level, </a:t>
            </a:r>
          </a:p>
          <a:p>
            <a:r>
              <a:rPr lang="en-US" sz="3200" dirty="0"/>
              <a:t>or the level of professional practice.</a:t>
            </a:r>
          </a:p>
          <a:p>
            <a:r>
              <a:rPr lang="en-US" sz="3200" dirty="0"/>
              <a:t> All are important.</a:t>
            </a:r>
          </a:p>
        </p:txBody>
      </p:sp>
    </p:spTree>
    <p:extLst>
      <p:ext uri="{BB962C8B-B14F-4D97-AF65-F5344CB8AC3E}">
        <p14:creationId xmlns:p14="http://schemas.microsoft.com/office/powerpoint/2010/main" val="2661464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4C27B7-FEB3-BD0D-651C-B403216EAA68}"/>
              </a:ext>
            </a:extLst>
          </p:cNvPr>
          <p:cNvSpPr txBox="1"/>
          <p:nvPr/>
        </p:nvSpPr>
        <p:spPr>
          <a:xfrm>
            <a:off x="157536" y="151179"/>
            <a:ext cx="11733087" cy="6555641"/>
          </a:xfrm>
          <a:prstGeom prst="rect">
            <a:avLst/>
          </a:prstGeom>
          <a:noFill/>
        </p:spPr>
        <p:txBody>
          <a:bodyPr wrap="square">
            <a:spAutoFit/>
          </a:bodyPr>
          <a:lstStyle/>
          <a:p>
            <a:pPr algn="l" fontAlgn="base">
              <a:buFont typeface="Arial" panose="020B0604020202020204" pitchFamily="34" charset="0"/>
              <a:buChar char="•"/>
            </a:pPr>
            <a:r>
              <a:rPr lang="en-US" sz="2000" b="0" i="0" dirty="0">
                <a:solidFill>
                  <a:srgbClr val="343434"/>
                </a:solidFill>
                <a:effectLst/>
                <a:latin typeface="inherit"/>
              </a:rPr>
              <a:t>“There is a God, who is the loving Father of the spirits of all who have ever lived or will live.”</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“Gender is eternal.  Before we were born on this earth, we all lived as male or female spirits in the presence of God.”</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As part of a divine plan, “ . . . God created this earth as a place where His beloved . . . children could be born into mortality to receive a physical body and to have the opportunity for eternal progress by making righteous choices.”</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“To be meaningful, mortal choices had to be made between contesting forces of good and evil.”</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“The purpose of God’s plan [is] . . . the opportunity to choose eternal life . . . by experience in mortality and, after death, by post-mortal growth in the spirit world.”</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There will be “a universal resurrection to an embodied life after death.”</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The Savior “. . . [provided] an atonement to pay the price for all to be cleansed from sin on the conditions He prescribed.”</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“God’s plan . . . provides a perfect balance between justice and mercy . . .”</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“The family is ordained of God . . . gender is an essential characteristic of individual premortal, mortal, and eternal identity and purpose and . . . marriage between a man and a woman is essential to His eternal plan.”</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God “has provided a destiny of glory for all of His children.”</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 . . we honor agency . . . and religious freedom . . .”</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 . . mortal life is sacred to us. . .. [which] requires us to oppose abortion and euthanasia.”</a:t>
            </a:r>
            <a:endParaRPr lang="en-US" sz="2000" b="0" i="0" dirty="0">
              <a:solidFill>
                <a:srgbClr val="343434"/>
              </a:solidFill>
              <a:effectLst/>
              <a:latin typeface="Spectral"/>
            </a:endParaRPr>
          </a:p>
          <a:p>
            <a:pPr algn="l" fontAlgn="base">
              <a:buFont typeface="Arial" panose="020B0604020202020204" pitchFamily="34" charset="0"/>
              <a:buChar char="•"/>
            </a:pPr>
            <a:r>
              <a:rPr lang="en-US" sz="2000" b="0" i="0" dirty="0">
                <a:solidFill>
                  <a:srgbClr val="343434"/>
                </a:solidFill>
                <a:effectLst/>
                <a:latin typeface="inherit"/>
              </a:rPr>
              <a:t>“. . . the bearing and nurturing of children [is] part of God’s plan and a joyful and sacred duty of those given the power to participate in it. . . we must teach and contend for principles and practices that provide the best conditions for the development and happiness of children —all children.”</a:t>
            </a:r>
            <a:endParaRPr lang="en-US" sz="2000" b="0" i="0" dirty="0">
              <a:solidFill>
                <a:srgbClr val="343434"/>
              </a:solidFill>
              <a:effectLst/>
              <a:latin typeface="Spectral"/>
            </a:endParaRPr>
          </a:p>
        </p:txBody>
      </p:sp>
    </p:spTree>
    <p:extLst>
      <p:ext uri="{BB962C8B-B14F-4D97-AF65-F5344CB8AC3E}">
        <p14:creationId xmlns:p14="http://schemas.microsoft.com/office/powerpoint/2010/main" val="3977322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1D173-3A0E-39F6-6B92-9A3A9D8BDB8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B86CD2B-BCA2-F0D2-9289-D28600443985}"/>
              </a:ext>
            </a:extLst>
          </p:cNvPr>
          <p:cNvSpPr>
            <a:spLocks noGrp="1"/>
          </p:cNvSpPr>
          <p:nvPr>
            <p:ph idx="1"/>
          </p:nvPr>
        </p:nvSpPr>
        <p:spPr/>
        <p:txBody>
          <a:bodyPr/>
          <a:lstStyle/>
          <a:p>
            <a:r>
              <a:rPr lang="en-US" dirty="0"/>
              <a:t>It is important to keep in mind that the primary purpose of the Sharon Institute is not to provide </a:t>
            </a:r>
            <a:r>
              <a:rPr lang="en-US" b="1" dirty="0"/>
              <a:t>simply</a:t>
            </a:r>
            <a:r>
              <a:rPr lang="en-US" dirty="0"/>
              <a:t> another outlet for preaching and teaching the Restored Gospel. Rather it is to provide an outlet for publishing and disseminating scholarly work informed and inspired by the truth incumbent in the Restored Gospel.  At the same time, we anticipate that it will also provide opportunity for devotional and strengthening work as well.</a:t>
            </a:r>
          </a:p>
        </p:txBody>
      </p:sp>
    </p:spTree>
    <p:extLst>
      <p:ext uri="{BB962C8B-B14F-4D97-AF65-F5344CB8AC3E}">
        <p14:creationId xmlns:p14="http://schemas.microsoft.com/office/powerpoint/2010/main" val="621007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6849DD-1C4C-BF08-5957-66C6ACF38B88}"/>
              </a:ext>
            </a:extLst>
          </p:cNvPr>
          <p:cNvSpPr>
            <a:spLocks noGrp="1"/>
          </p:cNvSpPr>
          <p:nvPr>
            <p:ph idx="1"/>
          </p:nvPr>
        </p:nvSpPr>
        <p:spPr>
          <a:xfrm>
            <a:off x="311150" y="584200"/>
            <a:ext cx="11814175" cy="4351338"/>
          </a:xfrm>
        </p:spPr>
        <p:txBody>
          <a:bodyPr>
            <a:normAutofit fontScale="85000" lnSpcReduction="10000"/>
          </a:bodyPr>
          <a:lstStyle/>
          <a:p>
            <a:r>
              <a:rPr lang="en-US" dirty="0"/>
              <a:t>An Internet Site and plans for electronic publication of  relevant scholarship and to maintain contact with supporters and scholars</a:t>
            </a:r>
          </a:p>
          <a:p>
            <a:r>
              <a:rPr lang="en-US" dirty="0"/>
              <a:t>Publication at this very early starting point will take shape as   monograph publications on various topics each centered on a relevant topic  with some  work invited, and some accepted from submissions.  Monographs will allow us to move forward while we build resources and manpower necessary for a journal </a:t>
            </a:r>
          </a:p>
          <a:p>
            <a:r>
              <a:rPr lang="en-US" dirty="0"/>
              <a:t>An annual conference on mission-relevant topics in order to connect with scholars and the public that share interest in the topics that are the focus of the Institute.</a:t>
            </a:r>
          </a:p>
          <a:p>
            <a:r>
              <a:rPr lang="en-US" dirty="0"/>
              <a:t>Our first monograph project will focus on the formation and articulation of a comprehensive LDS-informed conceptual model of the Person (i.e., Personhood)</a:t>
            </a:r>
          </a:p>
          <a:p>
            <a:r>
              <a:rPr lang="en-US" dirty="0"/>
              <a:t>*Attracting and gaining the confidence and support of like-minded scholars, and supporters and donors who can help us make good on our aspirations </a:t>
            </a:r>
          </a:p>
        </p:txBody>
      </p:sp>
      <p:sp>
        <p:nvSpPr>
          <p:cNvPr id="5" name="Title 4">
            <a:extLst>
              <a:ext uri="{FF2B5EF4-FFF2-40B4-BE49-F238E27FC236}">
                <a16:creationId xmlns:a16="http://schemas.microsoft.com/office/drawing/2014/main" id="{82AABE73-47A6-CF93-998A-2DD1CD53A915}"/>
              </a:ext>
            </a:extLst>
          </p:cNvPr>
          <p:cNvSpPr>
            <a:spLocks noGrp="1"/>
          </p:cNvSpPr>
          <p:nvPr>
            <p:ph type="title"/>
          </p:nvPr>
        </p:nvSpPr>
        <p:spPr>
          <a:xfrm>
            <a:off x="311150" y="5424487"/>
            <a:ext cx="10515600" cy="1325563"/>
          </a:xfrm>
        </p:spPr>
        <p:txBody>
          <a:bodyPr/>
          <a:lstStyle/>
          <a:p>
            <a:r>
              <a:rPr lang="en-US" dirty="0"/>
              <a:t>Details and the Road Forward</a:t>
            </a:r>
          </a:p>
        </p:txBody>
      </p:sp>
    </p:spTree>
    <p:extLst>
      <p:ext uri="{BB962C8B-B14F-4D97-AF65-F5344CB8AC3E}">
        <p14:creationId xmlns:p14="http://schemas.microsoft.com/office/powerpoint/2010/main" val="3095764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C5947-C842-5593-BBAA-BE02FA9AE8AC}"/>
              </a:ext>
            </a:extLst>
          </p:cNvPr>
          <p:cNvSpPr>
            <a:spLocks noGrp="1"/>
          </p:cNvSpPr>
          <p:nvPr>
            <p:ph type="title"/>
          </p:nvPr>
        </p:nvSpPr>
        <p:spPr>
          <a:xfrm>
            <a:off x="838200" y="200025"/>
            <a:ext cx="10515600" cy="1325563"/>
          </a:xfrm>
        </p:spPr>
        <p:txBody>
          <a:bodyPr>
            <a:normAutofit/>
          </a:bodyPr>
          <a:lstStyle/>
          <a:p>
            <a:r>
              <a:rPr lang="en-US" dirty="0"/>
              <a:t>Orson Hyde’s Introduction To The Restoration 					– </a:t>
            </a:r>
            <a:r>
              <a:rPr lang="en-US" sz="2800" dirty="0"/>
              <a:t>Written from London June 15, 1841</a:t>
            </a:r>
          </a:p>
        </p:txBody>
      </p:sp>
      <p:sp>
        <p:nvSpPr>
          <p:cNvPr id="3" name="TextBox 2">
            <a:extLst>
              <a:ext uri="{FF2B5EF4-FFF2-40B4-BE49-F238E27FC236}">
                <a16:creationId xmlns:a16="http://schemas.microsoft.com/office/drawing/2014/main" id="{42A65F61-CB3E-BEE6-FA66-6F1C9AD55180}"/>
              </a:ext>
            </a:extLst>
          </p:cNvPr>
          <p:cNvSpPr txBox="1"/>
          <p:nvPr/>
        </p:nvSpPr>
        <p:spPr>
          <a:xfrm>
            <a:off x="127000" y="1525588"/>
            <a:ext cx="11887200" cy="5262979"/>
          </a:xfrm>
          <a:prstGeom prst="rect">
            <a:avLst/>
          </a:prstGeom>
          <a:noFill/>
        </p:spPr>
        <p:txBody>
          <a:bodyPr wrap="square" rtlCol="0">
            <a:spAutoFit/>
          </a:bodyPr>
          <a:lstStyle/>
          <a:p>
            <a:r>
              <a:rPr lang="en-US" sz="2800" b="0" i="0" dirty="0">
                <a:solidFill>
                  <a:srgbClr val="333333"/>
                </a:solidFill>
                <a:effectLst/>
                <a:latin typeface="McKay"/>
              </a:rPr>
              <a:t>“When in the course of Divine Providence, it becomes our duty to record one of those remarkable events which </a:t>
            </a:r>
            <a:r>
              <a:rPr lang="en-US" sz="2800" b="0" i="1" dirty="0">
                <a:solidFill>
                  <a:srgbClr val="FF0000"/>
                </a:solidFill>
                <a:effectLst/>
                <a:latin typeface="McKay"/>
              </a:rPr>
              <a:t>gives birth to a new era</a:t>
            </a:r>
            <a:r>
              <a:rPr lang="en-US" sz="2800" b="0" i="0" dirty="0">
                <a:solidFill>
                  <a:srgbClr val="333333"/>
                </a:solidFill>
                <a:effectLst/>
                <a:latin typeface="McKay"/>
              </a:rPr>
              <a:t>.</a:t>
            </a:r>
            <a:r>
              <a:rPr lang="en-US" sz="2800" b="0" u="none" strike="noStrike" baseline="30000" dirty="0">
                <a:solidFill>
                  <a:srgbClr val="5C7CA5"/>
                </a:solidFill>
                <a:effectLst/>
                <a:latin typeface="Zoram"/>
                <a:hlinkClick r:id="rId2" tooltip="Note"/>
              </a:rPr>
              <a:t>8</a:t>
            </a:r>
            <a:r>
              <a:rPr lang="en-US" sz="2800" b="0" i="0" dirty="0">
                <a:solidFill>
                  <a:srgbClr val="333333"/>
                </a:solidFill>
                <a:effectLst/>
                <a:latin typeface="McKay"/>
              </a:rPr>
              <a:t> and lays the </a:t>
            </a:r>
            <a:r>
              <a:rPr lang="en-US" sz="2800" b="0" i="1" dirty="0">
                <a:solidFill>
                  <a:srgbClr val="FF0000"/>
                </a:solidFill>
                <a:effectLst/>
                <a:latin typeface="McKay"/>
              </a:rPr>
              <a:t>foundation for the </a:t>
            </a:r>
            <a:r>
              <a:rPr lang="en-US" sz="2800" b="1" i="1" dirty="0">
                <a:solidFill>
                  <a:srgbClr val="FF0000"/>
                </a:solidFill>
                <a:effectLst/>
                <a:latin typeface="McKay"/>
              </a:rPr>
              <a:t>renovation of the moral world</a:t>
            </a:r>
            <a:r>
              <a:rPr lang="en-US" sz="2800" b="0" i="0" dirty="0">
                <a:solidFill>
                  <a:srgbClr val="333333"/>
                </a:solidFill>
                <a:effectLst/>
                <a:latin typeface="McKay"/>
              </a:rPr>
              <a:t>; it fills the mind with wonder, astonishment, and admiration: How welcome are the rays of the morning light, after the shades of darkness have clothed the earth in </a:t>
            </a:r>
            <a:r>
              <a:rPr lang="en-US" sz="2800" b="0" i="0" dirty="0">
                <a:solidFill>
                  <a:srgbClr val="FF0000"/>
                </a:solidFill>
                <a:effectLst/>
                <a:latin typeface="McKay"/>
              </a:rPr>
              <a:t>gloom</a:t>
            </a:r>
            <a:r>
              <a:rPr lang="en-US" sz="2800" b="0" i="0" dirty="0">
                <a:solidFill>
                  <a:srgbClr val="333333"/>
                </a:solidFill>
                <a:effectLst/>
                <a:latin typeface="McKay"/>
              </a:rPr>
              <a:t>! So after a long and </a:t>
            </a:r>
            <a:r>
              <a:rPr lang="en-US" sz="2800" b="0" i="0" dirty="0">
                <a:solidFill>
                  <a:srgbClr val="FF0000"/>
                </a:solidFill>
                <a:effectLst/>
                <a:latin typeface="McKay"/>
              </a:rPr>
              <a:t>tedious night of moral darkness </a:t>
            </a:r>
            <a:r>
              <a:rPr lang="en-US" sz="2800" b="0" i="0" dirty="0">
                <a:solidFill>
                  <a:srgbClr val="333333"/>
                </a:solidFill>
                <a:effectLst/>
                <a:latin typeface="McKay"/>
              </a:rPr>
              <a:t>under which the earth has rolled, and her inhabitants groaned for the last fourteen hundred years; an angel! an angel!! commissioned from the Almighty, descended, and </a:t>
            </a:r>
            <a:r>
              <a:rPr lang="en-US" sz="2800" b="0" i="0" dirty="0">
                <a:solidFill>
                  <a:srgbClr val="FF0000"/>
                </a:solidFill>
                <a:effectLst/>
                <a:latin typeface="McKay"/>
              </a:rPr>
              <a:t>rolled back the curtains of night from the minds of some</a:t>
            </a:r>
            <a:r>
              <a:rPr lang="en-US" sz="2800" b="0" i="0" dirty="0">
                <a:solidFill>
                  <a:srgbClr val="333333"/>
                </a:solidFill>
                <a:effectLst/>
                <a:latin typeface="McKay"/>
              </a:rPr>
              <a:t>, and caused the sun-beams of truth to enlighten, </a:t>
            </a:r>
            <a:r>
              <a:rPr lang="en-US" sz="2800" b="0" i="0" dirty="0">
                <a:solidFill>
                  <a:srgbClr val="FF0000"/>
                </a:solidFill>
                <a:effectLst/>
                <a:latin typeface="McKay"/>
              </a:rPr>
              <a:t>cheer, and warm the hearts of many</a:t>
            </a:r>
            <a:r>
              <a:rPr lang="en-US" sz="2800" b="0" i="0" dirty="0">
                <a:solidFill>
                  <a:srgbClr val="333333"/>
                </a:solidFill>
                <a:effectLst/>
                <a:latin typeface="McKay"/>
              </a:rPr>
              <a:t>. </a:t>
            </a:r>
            <a:r>
              <a:rPr lang="en-US" sz="2800" b="0" i="1" dirty="0">
                <a:solidFill>
                  <a:srgbClr val="FF0000"/>
                </a:solidFill>
                <a:effectLst/>
                <a:latin typeface="McKay"/>
              </a:rPr>
              <a:t>Welcome! welcome to our earth, thou messenger of the Most High! and thrice welcome, the tidings which thou hast borne!!” </a:t>
            </a:r>
            <a:r>
              <a:rPr lang="en-US" sz="2800" dirty="0">
                <a:solidFill>
                  <a:srgbClr val="333333"/>
                </a:solidFill>
                <a:latin typeface="McKay"/>
              </a:rPr>
              <a:t> -- Times And Seasons, Vol 2, No. 23, p. 551</a:t>
            </a:r>
            <a:endParaRPr lang="en-US" sz="2800" dirty="0"/>
          </a:p>
        </p:txBody>
      </p:sp>
    </p:spTree>
    <p:extLst>
      <p:ext uri="{BB962C8B-B14F-4D97-AF65-F5344CB8AC3E}">
        <p14:creationId xmlns:p14="http://schemas.microsoft.com/office/powerpoint/2010/main" val="377829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D3F4C-AE53-59D4-4573-B0C7F4EC4421}"/>
              </a:ext>
            </a:extLst>
          </p:cNvPr>
          <p:cNvSpPr>
            <a:spLocks noGrp="1"/>
          </p:cNvSpPr>
          <p:nvPr>
            <p:ph type="title"/>
          </p:nvPr>
        </p:nvSpPr>
        <p:spPr>
          <a:xfrm>
            <a:off x="498210" y="431800"/>
            <a:ext cx="10905066" cy="423010"/>
          </a:xfrm>
        </p:spPr>
        <p:txBody>
          <a:bodyPr>
            <a:normAutofit fontScale="90000"/>
          </a:bodyPr>
          <a:lstStyle/>
          <a:p>
            <a:r>
              <a:rPr lang="en-US" sz="3600" b="1" dirty="0"/>
              <a:t>Principal Issues Regarding “Faith and Intellect” in our Age</a:t>
            </a:r>
          </a:p>
        </p:txBody>
      </p:sp>
      <p:sp>
        <p:nvSpPr>
          <p:cNvPr id="3" name="Content Placeholder 2">
            <a:extLst>
              <a:ext uri="{FF2B5EF4-FFF2-40B4-BE49-F238E27FC236}">
                <a16:creationId xmlns:a16="http://schemas.microsoft.com/office/drawing/2014/main" id="{568A9405-37A8-5152-B9DE-A0E17F3A9273}"/>
              </a:ext>
            </a:extLst>
          </p:cNvPr>
          <p:cNvSpPr>
            <a:spLocks noGrp="1"/>
          </p:cNvSpPr>
          <p:nvPr>
            <p:ph idx="1"/>
          </p:nvPr>
        </p:nvSpPr>
        <p:spPr>
          <a:xfrm>
            <a:off x="0" y="1286160"/>
            <a:ext cx="11901487" cy="5419439"/>
          </a:xfrm>
        </p:spPr>
        <p:txBody>
          <a:bodyPr>
            <a:noAutofit/>
          </a:bodyPr>
          <a:lstStyle/>
          <a:p>
            <a:pPr marL="0" indent="0">
              <a:buNone/>
            </a:pPr>
            <a:r>
              <a:rPr lang="en-US" dirty="0"/>
              <a:t>Borrowing from the BYU Mission Statement, the Sharon Institute invites all LDS scholars to do their part to:</a:t>
            </a:r>
          </a:p>
          <a:p>
            <a:pPr marL="0" indent="0">
              <a:buNone/>
            </a:pPr>
            <a:r>
              <a:rPr lang="en-US" dirty="0"/>
              <a:t>“Assist individuals in their quest for perfection and eternal life”</a:t>
            </a:r>
          </a:p>
          <a:p>
            <a:pPr marL="0" indent="0">
              <a:buNone/>
            </a:pPr>
            <a:r>
              <a:rPr lang="en-US" dirty="0"/>
              <a:t>The Institute is designed and committed to do this by promoting and providing a venue for presentation and dissemination of  scholarly work that may inspire or reveal insights or “traction points” in  the lives of Latter-day Saints, and all who may be seeking understanding. </a:t>
            </a:r>
          </a:p>
          <a:p>
            <a:pPr marL="0" indent="0">
              <a:buNone/>
            </a:pPr>
            <a:r>
              <a:rPr lang="en-US" dirty="0"/>
              <a:t>It seems to be an unfortunate truth that there has been a strong correlation between faith crises and declining interest and commitment to LDS religious practices and the explosion of internet-housed or internet-packaged “information”</a:t>
            </a:r>
          </a:p>
        </p:txBody>
      </p:sp>
    </p:spTree>
    <p:extLst>
      <p:ext uri="{BB962C8B-B14F-4D97-AF65-F5344CB8AC3E}">
        <p14:creationId xmlns:p14="http://schemas.microsoft.com/office/powerpoint/2010/main" val="1319834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00894-5DA5-C1B8-8CFC-65C4FA2F0D23}"/>
              </a:ext>
            </a:extLst>
          </p:cNvPr>
          <p:cNvSpPr>
            <a:spLocks noGrp="1"/>
          </p:cNvSpPr>
          <p:nvPr>
            <p:ph type="title"/>
          </p:nvPr>
        </p:nvSpPr>
        <p:spPr>
          <a:xfrm>
            <a:off x="855132" y="119593"/>
            <a:ext cx="10515600" cy="947208"/>
          </a:xfrm>
        </p:spPr>
        <p:txBody>
          <a:bodyPr/>
          <a:lstStyle/>
          <a:p>
            <a:r>
              <a:rPr lang="en-US" dirty="0"/>
              <a:t>In Most general terms</a:t>
            </a:r>
          </a:p>
        </p:txBody>
      </p:sp>
      <p:sp>
        <p:nvSpPr>
          <p:cNvPr id="3" name="Content Placeholder 2">
            <a:extLst>
              <a:ext uri="{FF2B5EF4-FFF2-40B4-BE49-F238E27FC236}">
                <a16:creationId xmlns:a16="http://schemas.microsoft.com/office/drawing/2014/main" id="{6ABB3C27-5C39-0559-9531-F229673B713B}"/>
              </a:ext>
            </a:extLst>
          </p:cNvPr>
          <p:cNvSpPr>
            <a:spLocks noGrp="1"/>
          </p:cNvSpPr>
          <p:nvPr>
            <p:ph idx="1"/>
          </p:nvPr>
        </p:nvSpPr>
        <p:spPr>
          <a:xfrm>
            <a:off x="389466" y="1334559"/>
            <a:ext cx="11582399" cy="4685241"/>
          </a:xfrm>
        </p:spPr>
        <p:txBody>
          <a:bodyPr>
            <a:normAutofit lnSpcReduction="10000"/>
          </a:bodyPr>
          <a:lstStyle/>
          <a:p>
            <a:r>
              <a:rPr lang="en-US" dirty="0"/>
              <a:t>The Sharon Institute was conceived and its mission articulated in response to our contemporary situation. </a:t>
            </a:r>
          </a:p>
          <a:p>
            <a:r>
              <a:rPr lang="en-US" dirty="0"/>
              <a:t>We are inspired in part by C.S. Lewis description of the role of learning in wartime: </a:t>
            </a:r>
          </a:p>
          <a:p>
            <a:r>
              <a:rPr lang="en-US" i="1" dirty="0"/>
              <a:t>“If all the world were Christian, it might not matter if all the world were uneducated. But, as it is, a cultural life will exist outside the church whether it exists inside or not. To be ignorant and simple now–not to be able to meet the enemies on their own ground–would be to throw down our weapons, and to betray our uneducated brethren who have, under God, no defence but us against the intellectual attacks of the heathen. Good philosophy must exist, if for no other reason, because bad philosophy needs to be answered.” </a:t>
            </a:r>
            <a:endParaRPr lang="en-US" dirty="0"/>
          </a:p>
        </p:txBody>
      </p:sp>
    </p:spTree>
    <p:extLst>
      <p:ext uri="{BB962C8B-B14F-4D97-AF65-F5344CB8AC3E}">
        <p14:creationId xmlns:p14="http://schemas.microsoft.com/office/powerpoint/2010/main" val="3951418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2771E-A601-9708-F12C-19CF35615760}"/>
              </a:ext>
            </a:extLst>
          </p:cNvPr>
          <p:cNvSpPr>
            <a:spLocks noGrp="1"/>
          </p:cNvSpPr>
          <p:nvPr>
            <p:ph type="title"/>
          </p:nvPr>
        </p:nvSpPr>
        <p:spPr>
          <a:xfrm>
            <a:off x="1724056" y="181248"/>
            <a:ext cx="8632372" cy="718865"/>
          </a:xfrm>
        </p:spPr>
        <p:txBody>
          <a:bodyPr anchor="t">
            <a:normAutofit/>
          </a:bodyPr>
          <a:lstStyle/>
          <a:p>
            <a:pPr algn="ctr"/>
            <a:r>
              <a:rPr lang="en-US" dirty="0"/>
              <a:t>Principal Issues</a:t>
            </a:r>
          </a:p>
        </p:txBody>
      </p:sp>
      <p:sp>
        <p:nvSpPr>
          <p:cNvPr id="3" name="Content Placeholder 2">
            <a:extLst>
              <a:ext uri="{FF2B5EF4-FFF2-40B4-BE49-F238E27FC236}">
                <a16:creationId xmlns:a16="http://schemas.microsoft.com/office/drawing/2014/main" id="{AC1BC3C4-5995-BFC7-D0A2-89C17D62260C}"/>
              </a:ext>
            </a:extLst>
          </p:cNvPr>
          <p:cNvSpPr>
            <a:spLocks noGrp="1"/>
          </p:cNvSpPr>
          <p:nvPr>
            <p:ph idx="1"/>
          </p:nvPr>
        </p:nvSpPr>
        <p:spPr>
          <a:xfrm>
            <a:off x="341509" y="900113"/>
            <a:ext cx="11508982" cy="5776639"/>
          </a:xfrm>
        </p:spPr>
        <p:txBody>
          <a:bodyPr>
            <a:normAutofit/>
          </a:bodyPr>
          <a:lstStyle/>
          <a:p>
            <a:r>
              <a:rPr lang="en-US" dirty="0"/>
              <a:t>This may sound like a call for more </a:t>
            </a:r>
            <a:r>
              <a:rPr lang="en-US" i="1" dirty="0"/>
              <a:t>apologetics</a:t>
            </a:r>
            <a:r>
              <a:rPr lang="en-US" dirty="0"/>
              <a:t>, and indeed apologetics can be a noble endeavor and certainly an important endeavor in the early centuries of the Christian era, and indeed some apologetics may find its way into some of our projects.</a:t>
            </a:r>
          </a:p>
          <a:p>
            <a:r>
              <a:rPr lang="en-US" dirty="0"/>
              <a:t>However, the Sharon Institute takes as its primary mission:</a:t>
            </a:r>
          </a:p>
          <a:p>
            <a:pPr marL="0" indent="0">
              <a:buNone/>
            </a:pPr>
            <a:r>
              <a:rPr lang="en-US" b="1" i="1" dirty="0"/>
              <a:t>To provide a high-quality forum where scholarship and creative work related to, inspired by, and supportive of the restored gospel of Jesus Christ and His church can be presented, discussed, and shared in a manner specifically designed to demonstrate and illuminate how and where such revealed truth refines and strengthens, or challenges and replaces the received body of knowledge and understanding of the human moral world. (We note here the passing of the AMCAP journal.)</a:t>
            </a:r>
          </a:p>
          <a:p>
            <a:pPr marL="0" indent="0">
              <a:buNone/>
            </a:pPr>
            <a:r>
              <a:rPr lang="en-US" sz="2400" b="1" i="1" dirty="0"/>
              <a:t>The Institute regards the latter-day restoration as an intellectual resource , an advantage rather than a liability</a:t>
            </a:r>
          </a:p>
          <a:p>
            <a:pPr marL="0" indent="0">
              <a:buNone/>
            </a:pPr>
            <a:endParaRPr lang="en-US" sz="2400" dirty="0"/>
          </a:p>
          <a:p>
            <a:pPr marL="457200" lvl="1" indent="0">
              <a:buNone/>
            </a:pPr>
            <a:endParaRPr lang="en-US" sz="2800" dirty="0">
              <a:solidFill>
                <a:schemeClr val="bg1">
                  <a:alpha val="60000"/>
                </a:schemeClr>
              </a:solidFill>
            </a:endParaRPr>
          </a:p>
        </p:txBody>
      </p:sp>
    </p:spTree>
    <p:extLst>
      <p:ext uri="{BB962C8B-B14F-4D97-AF65-F5344CB8AC3E}">
        <p14:creationId xmlns:p14="http://schemas.microsoft.com/office/powerpoint/2010/main" val="3217532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44382-BE6D-3B17-5198-B4125617B7B4}"/>
              </a:ext>
            </a:extLst>
          </p:cNvPr>
          <p:cNvSpPr>
            <a:spLocks noGrp="1"/>
          </p:cNvSpPr>
          <p:nvPr>
            <p:ph type="ctrTitle"/>
          </p:nvPr>
        </p:nvSpPr>
        <p:spPr/>
        <p:txBody>
          <a:bodyPr>
            <a:normAutofit/>
          </a:bodyPr>
          <a:lstStyle/>
          <a:p>
            <a:r>
              <a:rPr lang="en-US" dirty="0"/>
              <a:t>Overlooked Intellectual Possibilities</a:t>
            </a:r>
          </a:p>
        </p:txBody>
      </p:sp>
      <p:sp>
        <p:nvSpPr>
          <p:cNvPr id="3" name="Subtitle 2">
            <a:extLst>
              <a:ext uri="{FF2B5EF4-FFF2-40B4-BE49-F238E27FC236}">
                <a16:creationId xmlns:a16="http://schemas.microsoft.com/office/drawing/2014/main" id="{8F6E4E13-4F7B-984F-FE91-91E4B9738DFC}"/>
              </a:ext>
            </a:extLst>
          </p:cNvPr>
          <p:cNvSpPr>
            <a:spLocks noGrp="1"/>
          </p:cNvSpPr>
          <p:nvPr>
            <p:ph type="subTitle" idx="1"/>
          </p:nvPr>
        </p:nvSpPr>
        <p:spPr/>
        <p:txBody>
          <a:bodyPr/>
          <a:lstStyle/>
          <a:p>
            <a:r>
              <a:rPr lang="en-US" dirty="0"/>
              <a:t>The Content Side Rather than the Process Side of Taking the Restored Gospel Seriously</a:t>
            </a:r>
          </a:p>
          <a:p>
            <a:r>
              <a:rPr lang="en-US" dirty="0"/>
              <a:t>In the Context of Higher Education and Scholarship</a:t>
            </a:r>
          </a:p>
          <a:p>
            <a:endParaRPr lang="en-US" dirty="0"/>
          </a:p>
        </p:txBody>
      </p:sp>
    </p:spTree>
    <p:extLst>
      <p:ext uri="{BB962C8B-B14F-4D97-AF65-F5344CB8AC3E}">
        <p14:creationId xmlns:p14="http://schemas.microsoft.com/office/powerpoint/2010/main" val="390832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52BFD-B879-BF2A-4655-9A1AA47983CE}"/>
              </a:ext>
            </a:extLst>
          </p:cNvPr>
          <p:cNvSpPr>
            <a:spLocks noGrp="1"/>
          </p:cNvSpPr>
          <p:nvPr>
            <p:ph type="title"/>
          </p:nvPr>
        </p:nvSpPr>
        <p:spPr>
          <a:xfrm>
            <a:off x="897467" y="0"/>
            <a:ext cx="10515600" cy="706966"/>
          </a:xfrm>
        </p:spPr>
        <p:txBody>
          <a:bodyPr/>
          <a:lstStyle/>
          <a:p>
            <a:r>
              <a:rPr lang="en-US" dirty="0"/>
              <a:t>Doing the Job Backwards and Forwards</a:t>
            </a:r>
          </a:p>
        </p:txBody>
      </p:sp>
      <p:sp>
        <p:nvSpPr>
          <p:cNvPr id="3" name="Content Placeholder 2">
            <a:extLst>
              <a:ext uri="{FF2B5EF4-FFF2-40B4-BE49-F238E27FC236}">
                <a16:creationId xmlns:a16="http://schemas.microsoft.com/office/drawing/2014/main" id="{55106CD2-EEEC-09F6-ECC3-EEACF8AA3DD6}"/>
              </a:ext>
            </a:extLst>
          </p:cNvPr>
          <p:cNvSpPr>
            <a:spLocks noGrp="1"/>
          </p:cNvSpPr>
          <p:nvPr>
            <p:ph idx="1"/>
          </p:nvPr>
        </p:nvSpPr>
        <p:spPr>
          <a:xfrm>
            <a:off x="237067" y="889264"/>
            <a:ext cx="11760200" cy="5968736"/>
          </a:xfrm>
        </p:spPr>
        <p:txBody>
          <a:bodyPr>
            <a:normAutofit lnSpcReduction="10000"/>
          </a:bodyPr>
          <a:lstStyle/>
          <a:p>
            <a:r>
              <a:rPr lang="en-US" sz="2400" dirty="0"/>
              <a:t>A long history among LDS intellectuals of a particular question:</a:t>
            </a:r>
          </a:p>
          <a:p>
            <a:pPr lvl="1"/>
            <a:r>
              <a:rPr lang="en-US" dirty="0"/>
              <a:t>How can we find a place for the Gospel in our disciplines and in established intellectual life?</a:t>
            </a:r>
          </a:p>
          <a:p>
            <a:pPr lvl="1"/>
            <a:r>
              <a:rPr lang="en-US" dirty="0"/>
              <a:t>Or, how can we slip a little “gospel” or “spirituality” into our teaching of the content and skills of our secular disciplines? </a:t>
            </a:r>
          </a:p>
          <a:p>
            <a:r>
              <a:rPr lang="en-US" dirty="0"/>
              <a:t>There is nothing inherently wrong with any of these things, and it likely does some good for students and various audiences.  </a:t>
            </a:r>
          </a:p>
          <a:p>
            <a:r>
              <a:rPr lang="en-US" dirty="0"/>
              <a:t>BUT . . . It’s backward</a:t>
            </a:r>
          </a:p>
          <a:p>
            <a:r>
              <a:rPr lang="en-US" dirty="0"/>
              <a:t>The issue is </a:t>
            </a:r>
            <a:r>
              <a:rPr lang="en-US" b="1" dirty="0"/>
              <a:t>not</a:t>
            </a:r>
            <a:r>
              <a:rPr lang="en-US" dirty="0"/>
              <a:t> “How  to slip a little gospel into my discipline.”</a:t>
            </a:r>
          </a:p>
          <a:p>
            <a:r>
              <a:rPr lang="en-US" dirty="0"/>
              <a:t>The issue is “How to find a place and a role in our disciplines for the power and insight within the Restored Gospel and its mission of shaping, preparing, and even redeeming a secular world in need of renovation.” </a:t>
            </a:r>
          </a:p>
          <a:p>
            <a:r>
              <a:rPr lang="en-US" dirty="0"/>
              <a:t>By doing this, forwards,  we will know the secular world better than it knows itself and, perhaps find ways of enhancing or redeeming the disciplines themselves</a:t>
            </a:r>
          </a:p>
          <a:p>
            <a:endParaRPr lang="en-US" dirty="0"/>
          </a:p>
        </p:txBody>
      </p:sp>
    </p:spTree>
    <p:extLst>
      <p:ext uri="{BB962C8B-B14F-4D97-AF65-F5344CB8AC3E}">
        <p14:creationId xmlns:p14="http://schemas.microsoft.com/office/powerpoint/2010/main" val="408885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9D279-BED1-11D3-D791-BFD50156373A}"/>
              </a:ext>
            </a:extLst>
          </p:cNvPr>
          <p:cNvSpPr>
            <a:spLocks noGrp="1"/>
          </p:cNvSpPr>
          <p:nvPr>
            <p:ph type="title"/>
          </p:nvPr>
        </p:nvSpPr>
        <p:spPr>
          <a:xfrm>
            <a:off x="591079" y="5029199"/>
            <a:ext cx="8534400" cy="1507067"/>
          </a:xfrm>
        </p:spPr>
        <p:txBody>
          <a:bodyPr/>
          <a:lstStyle/>
          <a:p>
            <a:r>
              <a:rPr lang="en-US" dirty="0"/>
              <a:t>Are we up to the task?</a:t>
            </a:r>
          </a:p>
        </p:txBody>
      </p:sp>
      <p:sp>
        <p:nvSpPr>
          <p:cNvPr id="3" name="Content Placeholder 2">
            <a:extLst>
              <a:ext uri="{FF2B5EF4-FFF2-40B4-BE49-F238E27FC236}">
                <a16:creationId xmlns:a16="http://schemas.microsoft.com/office/drawing/2014/main" id="{90DB7C8F-FD19-0669-4D71-1D04C805C1A9}"/>
              </a:ext>
            </a:extLst>
          </p:cNvPr>
          <p:cNvSpPr>
            <a:spLocks noGrp="1"/>
          </p:cNvSpPr>
          <p:nvPr>
            <p:ph idx="1"/>
          </p:nvPr>
        </p:nvSpPr>
        <p:spPr>
          <a:xfrm>
            <a:off x="203201" y="685800"/>
            <a:ext cx="10354732" cy="4673600"/>
          </a:xfrm>
        </p:spPr>
        <p:txBody>
          <a:bodyPr>
            <a:normAutofit lnSpcReduction="10000"/>
          </a:bodyPr>
          <a:lstStyle/>
          <a:p>
            <a:r>
              <a:rPr lang="en-US" dirty="0">
                <a:sym typeface="Wingdings" panose="05000000000000000000" pitchFamily="2" charset="2"/>
              </a:rPr>
              <a:t>This </a:t>
            </a:r>
            <a:r>
              <a:rPr lang="en-US" b="1" dirty="0">
                <a:sym typeface="Wingdings" panose="05000000000000000000" pitchFamily="2" charset="2"/>
              </a:rPr>
              <a:t>may</a:t>
            </a:r>
            <a:r>
              <a:rPr lang="en-US" dirty="0">
                <a:sym typeface="Wingdings" panose="05000000000000000000" pitchFamily="2" charset="2"/>
              </a:rPr>
              <a:t> very well require fundamental </a:t>
            </a:r>
            <a:r>
              <a:rPr lang="en-US" i="1" dirty="0">
                <a:sym typeface="Wingdings" panose="05000000000000000000" pitchFamily="2" charset="2"/>
              </a:rPr>
              <a:t>critique</a:t>
            </a:r>
            <a:r>
              <a:rPr lang="en-US" dirty="0">
                <a:sym typeface="Wingdings" panose="05000000000000000000" pitchFamily="2" charset="2"/>
              </a:rPr>
              <a:t>, </a:t>
            </a:r>
            <a:r>
              <a:rPr lang="en-US" i="1" dirty="0">
                <a:sym typeface="Wingdings" panose="05000000000000000000" pitchFamily="2" charset="2"/>
              </a:rPr>
              <a:t>refutation</a:t>
            </a:r>
            <a:r>
              <a:rPr lang="en-US" dirty="0">
                <a:sym typeface="Wingdings" panose="05000000000000000000" pitchFamily="2" charset="2"/>
              </a:rPr>
              <a:t>, </a:t>
            </a:r>
            <a:r>
              <a:rPr lang="en-US" i="1" dirty="0">
                <a:sym typeface="Wingdings" panose="05000000000000000000" pitchFamily="2" charset="2"/>
              </a:rPr>
              <a:t>alternative analyses</a:t>
            </a:r>
            <a:r>
              <a:rPr lang="en-US" dirty="0">
                <a:sym typeface="Wingdings" panose="05000000000000000000" pitchFamily="2" charset="2"/>
              </a:rPr>
              <a:t>, and </a:t>
            </a:r>
            <a:r>
              <a:rPr lang="en-US" i="1" dirty="0">
                <a:sym typeface="Wingdings" panose="05000000000000000000" pitchFamily="2" charset="2"/>
              </a:rPr>
              <a:t>attention to philosophical and moral foundations, assumptions</a:t>
            </a:r>
            <a:r>
              <a:rPr lang="en-US" dirty="0">
                <a:sym typeface="Wingdings" panose="05000000000000000000" pitchFamily="2" charset="2"/>
              </a:rPr>
              <a:t>, and conclusions that our disciplines offer or advocate</a:t>
            </a:r>
          </a:p>
          <a:p>
            <a:r>
              <a:rPr lang="en-US" dirty="0">
                <a:sym typeface="Wingdings" panose="05000000000000000000" pitchFamily="2" charset="2"/>
              </a:rPr>
              <a:t> It will </a:t>
            </a:r>
            <a:r>
              <a:rPr lang="en-US" b="1" dirty="0">
                <a:sym typeface="Wingdings" panose="05000000000000000000" pitchFamily="2" charset="2"/>
              </a:rPr>
              <a:t>certainly</a:t>
            </a:r>
            <a:r>
              <a:rPr lang="en-US" dirty="0">
                <a:sym typeface="Wingdings" panose="05000000000000000000" pitchFamily="2" charset="2"/>
              </a:rPr>
              <a:t> require a </a:t>
            </a:r>
            <a:r>
              <a:rPr lang="en-US" i="1" dirty="0">
                <a:sym typeface="Wingdings" panose="05000000000000000000" pitchFamily="2" charset="2"/>
              </a:rPr>
              <a:t>breadth of intellectual preparation </a:t>
            </a:r>
            <a:r>
              <a:rPr lang="en-US" dirty="0">
                <a:sym typeface="Wingdings" panose="05000000000000000000" pitchFamily="2" charset="2"/>
              </a:rPr>
              <a:t>and involvement, </a:t>
            </a:r>
            <a:r>
              <a:rPr lang="en-US" i="1" dirty="0">
                <a:sym typeface="Wingdings" panose="05000000000000000000" pitchFamily="2" charset="2"/>
              </a:rPr>
              <a:t>intellectual sophistication</a:t>
            </a:r>
            <a:r>
              <a:rPr lang="en-US" dirty="0">
                <a:sym typeface="Wingdings" panose="05000000000000000000" pitchFamily="2" charset="2"/>
              </a:rPr>
              <a:t>, and an enhanced </a:t>
            </a:r>
            <a:r>
              <a:rPr lang="en-US" i="1" dirty="0">
                <a:sym typeface="Wingdings" panose="05000000000000000000" pitchFamily="2" charset="2"/>
              </a:rPr>
              <a:t>seriousness about the longer and broader mission of the Church</a:t>
            </a:r>
            <a:r>
              <a:rPr lang="en-US" dirty="0">
                <a:sym typeface="Wingdings" panose="05000000000000000000" pitchFamily="2" charset="2"/>
              </a:rPr>
              <a:t>, the mission of LDS scholars </a:t>
            </a:r>
            <a:r>
              <a:rPr lang="en-US" i="1" dirty="0">
                <a:sym typeface="Wingdings" panose="05000000000000000000" pitchFamily="2" charset="2"/>
              </a:rPr>
              <a:t>to bless the world </a:t>
            </a:r>
            <a:r>
              <a:rPr lang="en-US" dirty="0">
                <a:sym typeface="Wingdings" panose="05000000000000000000" pitchFamily="2" charset="2"/>
              </a:rPr>
              <a:t>while helping students and all seekers prepare for perfection and eternal life in order to fulfill the role we have been asked to play.</a:t>
            </a:r>
          </a:p>
          <a:p>
            <a:r>
              <a:rPr lang="en-US" dirty="0">
                <a:sym typeface="Wingdings" panose="05000000000000000000" pitchFamily="2" charset="2"/>
              </a:rPr>
              <a:t> </a:t>
            </a:r>
            <a:r>
              <a:rPr lang="en-US" b="1" dirty="0">
                <a:sym typeface="Wingdings" panose="05000000000000000000" pitchFamily="2" charset="2"/>
              </a:rPr>
              <a:t>This will all vary greatly from discipline to discipline </a:t>
            </a:r>
            <a:r>
              <a:rPr lang="en-US" dirty="0">
                <a:sym typeface="Wingdings" panose="05000000000000000000" pitchFamily="2" charset="2"/>
              </a:rPr>
              <a:t>but it is all one project.</a:t>
            </a:r>
            <a:endParaRPr lang="en-US" dirty="0"/>
          </a:p>
          <a:p>
            <a:endParaRPr lang="en-US" dirty="0"/>
          </a:p>
        </p:txBody>
      </p:sp>
    </p:spTree>
    <p:extLst>
      <p:ext uri="{BB962C8B-B14F-4D97-AF65-F5344CB8AC3E}">
        <p14:creationId xmlns:p14="http://schemas.microsoft.com/office/powerpoint/2010/main" val="3346126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FCBED-1F4B-89DE-67D6-34DAD660DE33}"/>
              </a:ext>
            </a:extLst>
          </p:cNvPr>
          <p:cNvSpPr>
            <a:spLocks noGrp="1"/>
          </p:cNvSpPr>
          <p:nvPr>
            <p:ph type="title"/>
          </p:nvPr>
        </p:nvSpPr>
        <p:spPr/>
        <p:txBody>
          <a:bodyPr/>
          <a:lstStyle/>
          <a:p>
            <a:pPr algn="just"/>
            <a:r>
              <a:rPr lang="en-US" dirty="0"/>
              <a:t>Is there Purpose, Place, Need, or Enough Work to Go Around (Just Now)?</a:t>
            </a:r>
          </a:p>
        </p:txBody>
      </p:sp>
      <p:sp>
        <p:nvSpPr>
          <p:cNvPr id="3" name="Content Placeholder 2">
            <a:extLst>
              <a:ext uri="{FF2B5EF4-FFF2-40B4-BE49-F238E27FC236}">
                <a16:creationId xmlns:a16="http://schemas.microsoft.com/office/drawing/2014/main" id="{B5A588C4-AA10-2F05-6F63-83029F6E811A}"/>
              </a:ext>
            </a:extLst>
          </p:cNvPr>
          <p:cNvSpPr>
            <a:spLocks noGrp="1"/>
          </p:cNvSpPr>
          <p:nvPr>
            <p:ph idx="1"/>
          </p:nvPr>
        </p:nvSpPr>
        <p:spPr>
          <a:xfrm>
            <a:off x="838199" y="1825625"/>
            <a:ext cx="10963275" cy="4870450"/>
          </a:xfrm>
        </p:spPr>
        <p:txBody>
          <a:bodyPr>
            <a:normAutofit fontScale="92500" lnSpcReduction="10000"/>
          </a:bodyPr>
          <a:lstStyle/>
          <a:p>
            <a:r>
              <a:rPr lang="en-US" dirty="0"/>
              <a:t>I have great confidence that we can make a contribution;</a:t>
            </a:r>
          </a:p>
          <a:p>
            <a:r>
              <a:rPr lang="en-US" dirty="0"/>
              <a:t>We can take up and deploy many more factors and issues in our work b/c it can include the moral and spiritual realms</a:t>
            </a:r>
          </a:p>
          <a:p>
            <a:r>
              <a:rPr lang="en-US" dirty="0"/>
              <a:t>We don’t need to be embarrassed about truth claims, and we can work on the “truth problem” directly</a:t>
            </a:r>
          </a:p>
          <a:p>
            <a:r>
              <a:rPr lang="en-US" dirty="0"/>
              <a:t>We can bring new (Restoration) perspectives to old topics</a:t>
            </a:r>
          </a:p>
          <a:p>
            <a:r>
              <a:rPr lang="en-US" dirty="0"/>
              <a:t>We can deal with larger fundamental issues that other scholars don’t have time, motivation, resources, or protective cover for</a:t>
            </a:r>
          </a:p>
          <a:p>
            <a:r>
              <a:rPr lang="en-US" dirty="0"/>
              <a:t>For Example (next 2 slides)</a:t>
            </a:r>
          </a:p>
          <a:p>
            <a:r>
              <a:rPr lang="en-US" dirty="0"/>
              <a:t>Sometimes --and for some--all of this will need to be a “side job,” but we hope the Sharon Institute is an outlet for our truest and strongest “vocation and calling” that most of us feel.</a:t>
            </a:r>
          </a:p>
        </p:txBody>
      </p:sp>
    </p:spTree>
    <p:extLst>
      <p:ext uri="{BB962C8B-B14F-4D97-AF65-F5344CB8AC3E}">
        <p14:creationId xmlns:p14="http://schemas.microsoft.com/office/powerpoint/2010/main" val="3382995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1075</TotalTime>
  <Words>2245</Words>
  <Application>Microsoft Office PowerPoint</Application>
  <PresentationFormat>Widescreen</PresentationFormat>
  <Paragraphs>81</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Aptos Display</vt:lpstr>
      <vt:lpstr>Arial</vt:lpstr>
      <vt:lpstr>inherit</vt:lpstr>
      <vt:lpstr>McKay</vt:lpstr>
      <vt:lpstr>Spectral</vt:lpstr>
      <vt:lpstr>Wingdings</vt:lpstr>
      <vt:lpstr>Zoram</vt:lpstr>
      <vt:lpstr>Office Theme</vt:lpstr>
      <vt:lpstr>About the Sharon Institute</vt:lpstr>
      <vt:lpstr>Orson Hyde’s Introduction To The Restoration      – Written from London June 15, 1841</vt:lpstr>
      <vt:lpstr>Principal Issues Regarding “Faith and Intellect” in our Age</vt:lpstr>
      <vt:lpstr>In Most general terms</vt:lpstr>
      <vt:lpstr>Principal Issues</vt:lpstr>
      <vt:lpstr>Overlooked Intellectual Possibilities</vt:lpstr>
      <vt:lpstr>Doing the Job Backwards and Forwards</vt:lpstr>
      <vt:lpstr>Are we up to the task?</vt:lpstr>
      <vt:lpstr>Is there Purpose, Place, Need, or Enough Work to Go Around (Just Now)?</vt:lpstr>
      <vt:lpstr>PowerPoint Presentation</vt:lpstr>
      <vt:lpstr>Turning attention to a (somewhat) distinctly LDS formulation of a similar set of questions and issues, I have found helpful a general conference address by President Dallin H. Oaks (Truth and the Plan, October 2018).  These are found in a list of what he referred to as “restored gospel truths that are fundamental to the doctrine of The Church of Jesus Christ of Latter-day Saints.”  They were not presented by President Oaks in a form intended to make salient their scholarly implications; however, the implications should be clear</vt:lpstr>
      <vt:lpstr>PowerPoint Presentation</vt:lpstr>
      <vt:lpstr>PowerPoint Presentation</vt:lpstr>
      <vt:lpstr>Details and the Road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Williams</dc:creator>
  <cp:lastModifiedBy>Richard Williams</cp:lastModifiedBy>
  <cp:revision>4</cp:revision>
  <dcterms:created xsi:type="dcterms:W3CDTF">2025-09-18T21:47:14Z</dcterms:created>
  <dcterms:modified xsi:type="dcterms:W3CDTF">2025-09-20T15:08:55Z</dcterms:modified>
</cp:coreProperties>
</file>